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8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84C2A-C7B5-481D-A0FB-EBF66BF99DC4}" type="datetimeFigureOut">
              <a:rPr lang="en-GB" smtClean="0"/>
              <a:t>01/06/2025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6D479C-8AA1-447E-919E-99E6FF2780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061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4613" y="739775"/>
            <a:ext cx="6569075" cy="36957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4B952A-AB5C-4F06-9C91-5D97E66B9AB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7992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2407F0-A352-AB34-0275-AA9B0688A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C45247-230D-4D2F-0466-3EA327DC25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4613" y="739775"/>
            <a:ext cx="6569075" cy="36957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38EB68-3C77-5E93-B3F6-62001A65DD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AEC6F-F790-2DA4-0A00-F7D9530235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4B952A-AB5C-4F06-9C91-5D97E66B9AB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4401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724382-8B6D-B3D4-21B8-C9E08FC8F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EA3D05-AE5B-A975-E5E9-B426428C03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4613" y="739775"/>
            <a:ext cx="6569075" cy="36957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F48FC3-71F5-2D80-4110-82F41E1B84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5CCA96-01B3-0F7A-7FF9-389391C0D7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4B952A-AB5C-4F06-9C91-5D97E66B9AB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0858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85FC3E-5F90-DC22-312E-3DECD9B61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F2CE62-AC5B-A505-B751-48E71A0C22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4613" y="739775"/>
            <a:ext cx="6569075" cy="36957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1E052-05E3-42C3-FAC7-3833BB15B0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19272-10C6-6D38-70D4-17D2B684E2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4B952A-AB5C-4F06-9C91-5D97E66B9AB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113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96558F-E489-6248-5B93-F44D438BE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59C393-0D5F-B0EA-9678-09E5D0AAE4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4613" y="739775"/>
            <a:ext cx="6569075" cy="36957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EB5E87-7C26-A2CD-BB8C-627D8E9838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538927-B1DE-627D-070D-488F368DA4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4B952A-AB5C-4F06-9C91-5D97E66B9AB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7052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BB85B-0D43-4616-933F-409A9AE8E0B9}" type="datetimeFigureOut">
              <a:rPr lang="en-GB" smtClean="0"/>
              <a:pPr/>
              <a:t>01/06/2025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31823-6793-4DCE-9898-8440CD6D6F6C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BB85B-0D43-4616-933F-409A9AE8E0B9}" type="datetimeFigureOut">
              <a:rPr lang="en-GB" smtClean="0"/>
              <a:pPr/>
              <a:t>01/06/2025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31823-6793-4DCE-9898-8440CD6D6F6C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F47983F-DD49-202C-A444-2484CB0A5E57}"/>
              </a:ext>
            </a:extLst>
          </p:cNvPr>
          <p:cNvSpPr/>
          <p:nvPr/>
        </p:nvSpPr>
        <p:spPr>
          <a:xfrm>
            <a:off x="609600" y="5677546"/>
            <a:ext cx="10972800" cy="7503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GB" sz="277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DA9B08-112D-F315-B17D-26EB67786035}"/>
              </a:ext>
            </a:extLst>
          </p:cNvPr>
          <p:cNvSpPr/>
          <p:nvPr/>
        </p:nvSpPr>
        <p:spPr>
          <a:xfrm>
            <a:off x="565786" y="5848469"/>
            <a:ext cx="11060429" cy="1036915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6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39616" y="2167116"/>
            <a:ext cx="6912768" cy="1261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800" dirty="0">
                <a:solidFill>
                  <a:srgbClr val="E95225"/>
                </a:solidFill>
                <a:latin typeface="Segoe UI"/>
                <a:cs typeface="Segoe UI"/>
              </a:rPr>
              <a:t>Geo-RAG Chatbot: AI-Powered Document Question Answering</a:t>
            </a:r>
            <a:endParaRPr lang="en-GB" sz="3840" dirty="0">
              <a:solidFill>
                <a:srgbClr val="E9522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14" y="166152"/>
            <a:ext cx="1123325" cy="11233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E5B3B6-06EF-BB68-B415-F2D9FD02D5F2}"/>
              </a:ext>
            </a:extLst>
          </p:cNvPr>
          <p:cNvSpPr txBox="1"/>
          <p:nvPr/>
        </p:nvSpPr>
        <p:spPr>
          <a:xfrm>
            <a:off x="1948339" y="1019647"/>
            <a:ext cx="3629203" cy="3139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4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Imagine </a:t>
            </a:r>
            <a:r>
              <a:rPr lang="en-GB" sz="144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•</a:t>
            </a:r>
            <a:r>
              <a:rPr lang="en-GB" sz="144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Innovate </a:t>
            </a:r>
            <a:r>
              <a:rPr lang="en-GB" sz="144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•</a:t>
            </a:r>
            <a:r>
              <a:rPr lang="en-GB" sz="144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Inspire</a:t>
            </a:r>
            <a:endParaRPr lang="en-GB" sz="144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604397-03A8-6557-C74A-73934260066B}"/>
              </a:ext>
            </a:extLst>
          </p:cNvPr>
          <p:cNvSpPr/>
          <p:nvPr/>
        </p:nvSpPr>
        <p:spPr>
          <a:xfrm>
            <a:off x="544488" y="5607726"/>
            <a:ext cx="11103024" cy="264775"/>
          </a:xfrm>
          <a:prstGeom prst="rect">
            <a:avLst/>
          </a:prstGeom>
          <a:gradFill>
            <a:gsLst>
              <a:gs pos="69000">
                <a:schemeClr val="accent1">
                  <a:lumMod val="5000"/>
                  <a:lumOff val="95000"/>
                  <a:alpha val="15000"/>
                </a:schemeClr>
              </a:gs>
              <a:gs pos="99000">
                <a:srgbClr val="1A9BA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1E665B-DF43-8526-158C-B490A255D7EC}"/>
              </a:ext>
            </a:extLst>
          </p:cNvPr>
          <p:cNvSpPr txBox="1"/>
          <p:nvPr/>
        </p:nvSpPr>
        <p:spPr>
          <a:xfrm>
            <a:off x="1948339" y="5308214"/>
            <a:ext cx="5093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Haocheng Lin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DC349E-0BAB-EDED-E452-6A7C94355ECA}"/>
              </a:ext>
            </a:extLst>
          </p:cNvPr>
          <p:cNvSpPr txBox="1"/>
          <p:nvPr/>
        </p:nvSpPr>
        <p:spPr>
          <a:xfrm>
            <a:off x="4344924" y="4262537"/>
            <a:ext cx="3502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Summary &amp; Achievements</a:t>
            </a:r>
          </a:p>
        </p:txBody>
      </p:sp>
    </p:spTree>
    <p:extLst>
      <p:ext uri="{BB962C8B-B14F-4D97-AF65-F5344CB8AC3E}">
        <p14:creationId xmlns:p14="http://schemas.microsoft.com/office/powerpoint/2010/main" val="2417823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609599" y="1"/>
            <a:ext cx="10996283" cy="7503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8D71DF4-FC88-41CB-9BAD-9A918410B941}"/>
              </a:ext>
            </a:extLst>
          </p:cNvPr>
          <p:cNvSpPr/>
          <p:nvPr/>
        </p:nvSpPr>
        <p:spPr>
          <a:xfrm>
            <a:off x="10531613" y="6107698"/>
            <a:ext cx="1079510" cy="348852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934D11-77D2-4898-A232-96FFB40E4CAD}" type="slidenum">
              <a:rPr kumimoji="0" lang="en-GB" sz="108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08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© Geologix Limited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4DE792-E248-F3F7-620A-F426DF493559}"/>
              </a:ext>
            </a:extLst>
          </p:cNvPr>
          <p:cNvSpPr/>
          <p:nvPr/>
        </p:nvSpPr>
        <p:spPr>
          <a:xfrm>
            <a:off x="603459" y="-12565"/>
            <a:ext cx="11002423" cy="863729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6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38605" y="280579"/>
            <a:ext cx="648072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16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Project Motivation &amp; Objective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88901"/>
            <a:ext cx="604867" cy="60486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F14561A-14A4-6777-3A2B-8453706CBBDC}"/>
              </a:ext>
            </a:extLst>
          </p:cNvPr>
          <p:cNvSpPr/>
          <p:nvPr/>
        </p:nvSpPr>
        <p:spPr>
          <a:xfrm rot="10800000">
            <a:off x="600456" y="842238"/>
            <a:ext cx="11103024" cy="264775"/>
          </a:xfrm>
          <a:prstGeom prst="rect">
            <a:avLst/>
          </a:prstGeom>
          <a:gradFill>
            <a:gsLst>
              <a:gs pos="69000">
                <a:schemeClr val="accent1">
                  <a:lumMod val="5000"/>
                  <a:lumOff val="95000"/>
                  <a:alpha val="15000"/>
                </a:schemeClr>
              </a:gs>
              <a:gs pos="99000">
                <a:srgbClr val="1A9BA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96120-5D54-95A2-882D-85D5BBAD0C7F}"/>
              </a:ext>
            </a:extLst>
          </p:cNvPr>
          <p:cNvSpPr txBox="1"/>
          <p:nvPr/>
        </p:nvSpPr>
        <p:spPr>
          <a:xfrm>
            <a:off x="840774" y="1961816"/>
            <a:ext cx="10527792" cy="2477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lnSpc>
                <a:spcPct val="200000"/>
              </a:lnSpc>
            </a:pPr>
            <a:r>
              <a:rPr lang="en-US" sz="16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Objectives</a:t>
            </a:r>
          </a:p>
          <a:p>
            <a:pPr marL="0" lvl="1">
              <a:lnSpc>
                <a:spcPct val="200000"/>
              </a:lnSpc>
            </a:pPr>
            <a:endParaRPr lang="en-US" sz="1600" dirty="0">
              <a:solidFill>
                <a:srgbClr val="065A4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Challenge</a:t>
            </a:r>
            <a:r>
              <a:rPr lang="en-US" sz="16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Difficult and time-consuming to perform manual search through the technical documents. 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Requirement</a:t>
            </a:r>
            <a:r>
              <a:rPr lang="en-US" sz="16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 Users need accurate and prompt responses from Q &amp; A sessions on large structured data.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Objective</a:t>
            </a:r>
            <a:r>
              <a:rPr lang="en-US" sz="16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 Build an AI chatbot for answering questions about domain-specific documents. </a:t>
            </a:r>
          </a:p>
        </p:txBody>
      </p:sp>
    </p:spTree>
    <p:extLst>
      <p:ext uri="{BB962C8B-B14F-4D97-AF65-F5344CB8AC3E}">
        <p14:creationId xmlns:p14="http://schemas.microsoft.com/office/powerpoint/2010/main" val="386808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0C3DA-F157-88D4-0DF9-1864154DA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9CBC868-D937-B8F7-2BA5-6FD91688A4AE}"/>
              </a:ext>
            </a:extLst>
          </p:cNvPr>
          <p:cNvSpPr/>
          <p:nvPr/>
        </p:nvSpPr>
        <p:spPr>
          <a:xfrm>
            <a:off x="609599" y="1"/>
            <a:ext cx="10996283" cy="7503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93AA397-D673-0B0F-F770-F2E609A5D38E}"/>
              </a:ext>
            </a:extLst>
          </p:cNvPr>
          <p:cNvSpPr/>
          <p:nvPr/>
        </p:nvSpPr>
        <p:spPr>
          <a:xfrm>
            <a:off x="10531613" y="6107698"/>
            <a:ext cx="1079510" cy="348852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934D11-77D2-4898-A232-96FFB40E4CAD}" type="slidenum">
              <a:rPr kumimoji="0" lang="en-GB" sz="108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08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© Geologix Limited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51531A-EC68-9903-C4D0-79CBC75E3963}"/>
              </a:ext>
            </a:extLst>
          </p:cNvPr>
          <p:cNvSpPr/>
          <p:nvPr/>
        </p:nvSpPr>
        <p:spPr>
          <a:xfrm>
            <a:off x="603459" y="-12565"/>
            <a:ext cx="11002423" cy="863729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6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CBF771E-F1C5-4A36-410C-ED02771550F3}"/>
              </a:ext>
            </a:extLst>
          </p:cNvPr>
          <p:cNvSpPr txBox="1"/>
          <p:nvPr/>
        </p:nvSpPr>
        <p:spPr>
          <a:xfrm>
            <a:off x="738605" y="280579"/>
            <a:ext cx="648072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16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System Architecture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6BDE3FF2-C465-5DD7-3946-339DD180CC9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88901"/>
            <a:ext cx="604867" cy="60486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9E31662-DE57-2F69-9855-1B4F813FED26}"/>
              </a:ext>
            </a:extLst>
          </p:cNvPr>
          <p:cNvSpPr/>
          <p:nvPr/>
        </p:nvSpPr>
        <p:spPr>
          <a:xfrm rot="10800000">
            <a:off x="600456" y="842238"/>
            <a:ext cx="11103024" cy="264775"/>
          </a:xfrm>
          <a:prstGeom prst="rect">
            <a:avLst/>
          </a:prstGeom>
          <a:gradFill>
            <a:gsLst>
              <a:gs pos="69000">
                <a:schemeClr val="accent1">
                  <a:lumMod val="5000"/>
                  <a:lumOff val="95000"/>
                  <a:alpha val="15000"/>
                </a:schemeClr>
              </a:gs>
              <a:gs pos="99000">
                <a:srgbClr val="1A9BA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796304-027A-321A-6C16-93498D9C0450}"/>
              </a:ext>
            </a:extLst>
          </p:cNvPr>
          <p:cNvSpPr txBox="1"/>
          <p:nvPr/>
        </p:nvSpPr>
        <p:spPr>
          <a:xfrm>
            <a:off x="738605" y="2147959"/>
            <a:ext cx="5255226" cy="3041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lnSpc>
                <a:spcPct val="200000"/>
              </a:lnSpc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 End-to-End System Design</a:t>
            </a:r>
          </a:p>
          <a:p>
            <a:pPr marL="0" lvl="1">
              <a:lnSpc>
                <a:spcPct val="200000"/>
              </a:lnSpc>
            </a:pPr>
            <a:endParaRPr lang="en-US" sz="1400" dirty="0">
              <a:solidFill>
                <a:srgbClr val="065A4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Input</a:t>
            </a: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User Query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Preprocessing</a:t>
            </a: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HTML content extraction and chunking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Embedding</a:t>
            </a: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text-embedding-ada-002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Storage &amp; Retrieval</a:t>
            </a: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Pinecone vector database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Response</a:t>
            </a: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GPT-4o-mini generates an answer.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6EADE-6088-7905-947D-96788ACFAD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5242" y="1961816"/>
            <a:ext cx="5120640" cy="341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052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CE964C-DA36-DF8C-DF1E-F1F49E450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7C69EE95-9194-40FC-1007-1C8CB7B6ABD0}"/>
              </a:ext>
            </a:extLst>
          </p:cNvPr>
          <p:cNvSpPr/>
          <p:nvPr/>
        </p:nvSpPr>
        <p:spPr>
          <a:xfrm>
            <a:off x="609599" y="1"/>
            <a:ext cx="10996283" cy="7503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CC64136-46B3-B4E3-0278-81C86C1C0E27}"/>
              </a:ext>
            </a:extLst>
          </p:cNvPr>
          <p:cNvSpPr/>
          <p:nvPr/>
        </p:nvSpPr>
        <p:spPr>
          <a:xfrm>
            <a:off x="10531613" y="6107698"/>
            <a:ext cx="1079510" cy="348852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934D11-77D2-4898-A232-96FFB40E4CAD}" type="slidenum">
              <a:rPr kumimoji="0" lang="en-GB" sz="108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08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© Geologix Limited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E914AC-0BEF-611D-5FAA-E9D854793B5C}"/>
              </a:ext>
            </a:extLst>
          </p:cNvPr>
          <p:cNvSpPr/>
          <p:nvPr/>
        </p:nvSpPr>
        <p:spPr>
          <a:xfrm>
            <a:off x="603459" y="-12565"/>
            <a:ext cx="11002423" cy="863729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6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7EA1062-5A01-C229-BB86-FB0547635DF7}"/>
              </a:ext>
            </a:extLst>
          </p:cNvPr>
          <p:cNvSpPr txBox="1"/>
          <p:nvPr/>
        </p:nvSpPr>
        <p:spPr>
          <a:xfrm>
            <a:off x="738605" y="280579"/>
            <a:ext cx="648072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16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Technical Stack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26716ED7-6C63-F367-47F5-24FACEE22B6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88901"/>
            <a:ext cx="604867" cy="60486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2746DD4-1DF7-6258-096B-90EE8253BD66}"/>
              </a:ext>
            </a:extLst>
          </p:cNvPr>
          <p:cNvSpPr/>
          <p:nvPr/>
        </p:nvSpPr>
        <p:spPr>
          <a:xfrm rot="10800000">
            <a:off x="600456" y="842238"/>
            <a:ext cx="11103024" cy="264775"/>
          </a:xfrm>
          <a:prstGeom prst="rect">
            <a:avLst/>
          </a:prstGeom>
          <a:gradFill>
            <a:gsLst>
              <a:gs pos="69000">
                <a:schemeClr val="accent1">
                  <a:lumMod val="5000"/>
                  <a:lumOff val="95000"/>
                  <a:alpha val="15000"/>
                </a:schemeClr>
              </a:gs>
              <a:gs pos="99000">
                <a:srgbClr val="1A9BA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6D9F0E-CB6E-FA5A-01AF-D0232CE64D9F}"/>
              </a:ext>
            </a:extLst>
          </p:cNvPr>
          <p:cNvSpPr txBox="1"/>
          <p:nvPr/>
        </p:nvSpPr>
        <p:spPr>
          <a:xfrm>
            <a:off x="738605" y="1961816"/>
            <a:ext cx="5255226" cy="3041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lnSpc>
                <a:spcPct val="200000"/>
              </a:lnSpc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Technologies Used</a:t>
            </a:r>
          </a:p>
          <a:p>
            <a:pPr marL="0" lvl="1">
              <a:lnSpc>
                <a:spcPct val="200000"/>
              </a:lnSpc>
            </a:pPr>
            <a:endParaRPr lang="en-US" sz="1400" dirty="0">
              <a:solidFill>
                <a:srgbClr val="065A4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Language Models</a:t>
            </a: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GPT-4o-mini 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Vector DB</a:t>
            </a: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Pinecone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Typescript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HTML &amp; CSS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Document Type</a:t>
            </a: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Structured HTML (e.g., GEO_Limits)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165F9F-8D01-A788-A613-9342BB60B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755" y="1961816"/>
            <a:ext cx="5120640" cy="341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495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723980-13C6-527B-4BAF-9D6327557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5435B23D-1D62-08A9-59FF-CD31FA12F97A}"/>
              </a:ext>
            </a:extLst>
          </p:cNvPr>
          <p:cNvSpPr/>
          <p:nvPr/>
        </p:nvSpPr>
        <p:spPr>
          <a:xfrm>
            <a:off x="609599" y="1"/>
            <a:ext cx="10996283" cy="7503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EF1F3B2-09F1-D44D-8824-195748638A1C}"/>
              </a:ext>
            </a:extLst>
          </p:cNvPr>
          <p:cNvSpPr/>
          <p:nvPr/>
        </p:nvSpPr>
        <p:spPr>
          <a:xfrm>
            <a:off x="10531613" y="6107698"/>
            <a:ext cx="1079510" cy="348852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934D11-77D2-4898-A232-96FFB40E4CAD}" type="slidenum">
              <a:rPr kumimoji="0" lang="en-GB" sz="108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08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© Geologix Limited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5B6B8C-AD53-43BC-92E9-26AE36015837}"/>
              </a:ext>
            </a:extLst>
          </p:cNvPr>
          <p:cNvSpPr/>
          <p:nvPr/>
        </p:nvSpPr>
        <p:spPr>
          <a:xfrm>
            <a:off x="603459" y="-12565"/>
            <a:ext cx="11002423" cy="863729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6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F13637C-65D7-A535-FFEF-39C4E8AA1664}"/>
              </a:ext>
            </a:extLst>
          </p:cNvPr>
          <p:cNvSpPr txBox="1"/>
          <p:nvPr/>
        </p:nvSpPr>
        <p:spPr>
          <a:xfrm>
            <a:off x="738605" y="280579"/>
            <a:ext cx="648072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16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Achievements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E11E6C94-3377-1B5C-6C7F-1BE93BB17F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88901"/>
            <a:ext cx="604867" cy="60486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F08E461-E01B-5EBF-847B-CB9A8BD225C2}"/>
              </a:ext>
            </a:extLst>
          </p:cNvPr>
          <p:cNvSpPr/>
          <p:nvPr/>
        </p:nvSpPr>
        <p:spPr>
          <a:xfrm rot="10800000">
            <a:off x="600456" y="842238"/>
            <a:ext cx="11103024" cy="264775"/>
          </a:xfrm>
          <a:prstGeom prst="rect">
            <a:avLst/>
          </a:prstGeom>
          <a:gradFill>
            <a:gsLst>
              <a:gs pos="69000">
                <a:schemeClr val="accent1">
                  <a:lumMod val="5000"/>
                  <a:lumOff val="95000"/>
                  <a:alpha val="15000"/>
                </a:schemeClr>
              </a:gs>
              <a:gs pos="99000">
                <a:srgbClr val="1A9BA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1F695-7E57-8C16-3254-D9DD3B313CED}"/>
              </a:ext>
            </a:extLst>
          </p:cNvPr>
          <p:cNvSpPr txBox="1"/>
          <p:nvPr/>
        </p:nvSpPr>
        <p:spPr>
          <a:xfrm>
            <a:off x="379931" y="2123707"/>
            <a:ext cx="5962984" cy="2610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lnSpc>
                <a:spcPct val="200000"/>
              </a:lnSpc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 have achieved:</a:t>
            </a:r>
          </a:p>
          <a:p>
            <a:pPr marL="0" lvl="1">
              <a:lnSpc>
                <a:spcPct val="200000"/>
              </a:lnSpc>
            </a:pPr>
            <a:endParaRPr lang="en-US" sz="1400" dirty="0">
              <a:solidFill>
                <a:srgbClr val="065A4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Functioning prototype with full document-querying capabilities.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Performed semantic search to retrieve relevant extracts.  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Modularized architecture for ensuring future scalability. 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Fine-tuned and optimized RAG model for accuracy and performance.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31CF81-8C1F-09E1-4B24-0D640B405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2840" y="1961816"/>
            <a:ext cx="5120640" cy="341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03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F9601-7B18-8222-A196-662E15DDAC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03608E86-939E-2C3E-08EF-077141613513}"/>
              </a:ext>
            </a:extLst>
          </p:cNvPr>
          <p:cNvSpPr/>
          <p:nvPr/>
        </p:nvSpPr>
        <p:spPr>
          <a:xfrm>
            <a:off x="609599" y="1"/>
            <a:ext cx="10996283" cy="7503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8DDEA2C-7928-B7B7-8E2D-0BA43E3434A4}"/>
              </a:ext>
            </a:extLst>
          </p:cNvPr>
          <p:cNvSpPr/>
          <p:nvPr/>
        </p:nvSpPr>
        <p:spPr>
          <a:xfrm>
            <a:off x="10531613" y="6107698"/>
            <a:ext cx="1079510" cy="348852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D934D11-77D2-4898-A232-96FFB40E4CAD}" type="slidenum">
              <a:rPr kumimoji="0" lang="en-GB" sz="108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08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© Geologix Limited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F334B7-BE2B-97E5-A521-08F832014BF1}"/>
              </a:ext>
            </a:extLst>
          </p:cNvPr>
          <p:cNvSpPr/>
          <p:nvPr/>
        </p:nvSpPr>
        <p:spPr>
          <a:xfrm>
            <a:off x="603459" y="-12565"/>
            <a:ext cx="11002423" cy="863729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6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F251EBF-5FFB-F0AF-8A29-97AF248E9110}"/>
              </a:ext>
            </a:extLst>
          </p:cNvPr>
          <p:cNvSpPr txBox="1"/>
          <p:nvPr/>
        </p:nvSpPr>
        <p:spPr>
          <a:xfrm>
            <a:off x="738605" y="280579"/>
            <a:ext cx="648072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16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What’s Next?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1092DB65-5F20-E9F4-00C0-93E77A88AF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528" y="88901"/>
            <a:ext cx="604867" cy="60486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448339C-F114-D004-FAD5-7A1ACE0ED0A0}"/>
              </a:ext>
            </a:extLst>
          </p:cNvPr>
          <p:cNvSpPr/>
          <p:nvPr/>
        </p:nvSpPr>
        <p:spPr>
          <a:xfrm rot="10800000">
            <a:off x="600456" y="842238"/>
            <a:ext cx="11103024" cy="264775"/>
          </a:xfrm>
          <a:prstGeom prst="rect">
            <a:avLst/>
          </a:prstGeom>
          <a:gradFill>
            <a:gsLst>
              <a:gs pos="69000">
                <a:schemeClr val="accent1">
                  <a:lumMod val="5000"/>
                  <a:lumOff val="95000"/>
                  <a:alpha val="15000"/>
                </a:schemeClr>
              </a:gs>
              <a:gs pos="99000">
                <a:srgbClr val="1A9BA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2323C4-03DB-ECB3-07C0-CF9717BA6052}"/>
              </a:ext>
            </a:extLst>
          </p:cNvPr>
          <p:cNvSpPr txBox="1"/>
          <p:nvPr/>
        </p:nvSpPr>
        <p:spPr>
          <a:xfrm>
            <a:off x="379931" y="2123707"/>
            <a:ext cx="5962984" cy="2610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lnSpc>
                <a:spcPct val="200000"/>
              </a:lnSpc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Future Improvements</a:t>
            </a:r>
          </a:p>
          <a:p>
            <a:pPr marL="0" lvl="1">
              <a:lnSpc>
                <a:spcPct val="200000"/>
              </a:lnSpc>
            </a:pPr>
            <a:endParaRPr lang="en-US" sz="1400" dirty="0">
              <a:solidFill>
                <a:srgbClr val="065A4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1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Improve front-end UI layout. </a:t>
            </a:r>
          </a:p>
          <a:p>
            <a:pPr marL="342900" lvl="1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Support querying across multiple documents. </a:t>
            </a:r>
          </a:p>
          <a:p>
            <a:pPr marL="342900" lvl="1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Cache previous interactions to improve </a:t>
            </a:r>
            <a:r>
              <a:rPr lang="en-US" sz="140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user experiences. </a:t>
            </a:r>
            <a:endParaRPr lang="en-US" sz="1400" dirty="0">
              <a:solidFill>
                <a:srgbClr val="065A4D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1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400" dirty="0">
                <a:solidFill>
                  <a:srgbClr val="065A4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Integrate user feedback to improve the model’s performance.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4CAE0B-5122-4198-763D-79B39EE5E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8042" y="1748076"/>
            <a:ext cx="5577840" cy="371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015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2980E9-B8AA-E84B-2E99-F5913CE06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6812D04-7D2F-24F0-02BD-50163590D30E}"/>
              </a:ext>
            </a:extLst>
          </p:cNvPr>
          <p:cNvSpPr/>
          <p:nvPr/>
        </p:nvSpPr>
        <p:spPr>
          <a:xfrm>
            <a:off x="609600" y="5677546"/>
            <a:ext cx="10972800" cy="7503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GB" sz="277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A0C155-4449-7261-6201-9606EE67A409}"/>
              </a:ext>
            </a:extLst>
          </p:cNvPr>
          <p:cNvSpPr/>
          <p:nvPr/>
        </p:nvSpPr>
        <p:spPr>
          <a:xfrm>
            <a:off x="565786" y="5848469"/>
            <a:ext cx="11060429" cy="1036915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6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A9663F-1C2D-EE3D-CD3A-4878C48A0279}"/>
              </a:ext>
            </a:extLst>
          </p:cNvPr>
          <p:cNvSpPr txBox="1"/>
          <p:nvPr/>
        </p:nvSpPr>
        <p:spPr>
          <a:xfrm>
            <a:off x="2639616" y="3090446"/>
            <a:ext cx="6912768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800" dirty="0">
                <a:solidFill>
                  <a:srgbClr val="E95225"/>
                </a:solidFill>
                <a:latin typeface="Segoe UI"/>
                <a:cs typeface="Segoe UI"/>
              </a:rPr>
              <a:t>Thank You</a:t>
            </a:r>
            <a:endParaRPr lang="en-GB" sz="3840" dirty="0">
              <a:solidFill>
                <a:srgbClr val="E9522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95103F-4CF5-8FF6-13C1-B08069BC4F0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14" y="166152"/>
            <a:ext cx="1123325" cy="11233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1C260F-ACA1-557F-D223-5D263642DAF4}"/>
              </a:ext>
            </a:extLst>
          </p:cNvPr>
          <p:cNvSpPr txBox="1"/>
          <p:nvPr/>
        </p:nvSpPr>
        <p:spPr>
          <a:xfrm>
            <a:off x="1948339" y="1019647"/>
            <a:ext cx="3629203" cy="3139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4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Imagine </a:t>
            </a:r>
            <a:r>
              <a:rPr lang="en-GB" sz="144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•</a:t>
            </a:r>
            <a:r>
              <a:rPr lang="en-GB" sz="144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Innovate </a:t>
            </a:r>
            <a:r>
              <a:rPr lang="en-GB" sz="144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•</a:t>
            </a:r>
            <a:r>
              <a:rPr lang="en-GB" sz="144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Inspire</a:t>
            </a:r>
            <a:endParaRPr lang="en-GB" sz="144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8E9FD9-D4B5-4B1D-CD6E-450B53A16EB9}"/>
              </a:ext>
            </a:extLst>
          </p:cNvPr>
          <p:cNvSpPr/>
          <p:nvPr/>
        </p:nvSpPr>
        <p:spPr>
          <a:xfrm>
            <a:off x="544488" y="5607726"/>
            <a:ext cx="11103024" cy="264775"/>
          </a:xfrm>
          <a:prstGeom prst="rect">
            <a:avLst/>
          </a:prstGeom>
          <a:gradFill>
            <a:gsLst>
              <a:gs pos="69000">
                <a:schemeClr val="accent1">
                  <a:lumMod val="5000"/>
                  <a:lumOff val="95000"/>
                  <a:alpha val="15000"/>
                </a:schemeClr>
              </a:gs>
              <a:gs pos="99000">
                <a:srgbClr val="1A9BA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86130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7226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58391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452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3065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16782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0291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89043" algn="l" defTabSz="1172261" rtl="0" eaLnBrk="1" latinLnBrk="0" hangingPunct="1">
              <a:defRPr sz="230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3843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239</Words>
  <Application>Microsoft Office PowerPoint</Application>
  <PresentationFormat>Widescreen</PresentationFormat>
  <Paragraphs>57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Arial</vt:lpstr>
      <vt:lpstr>Calibri</vt:lpstr>
      <vt:lpstr>Segoe UI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Haocheng Lin</dc:creator>
  <cp:lastModifiedBy>Haocheng Lin</cp:lastModifiedBy>
  <cp:revision>62</cp:revision>
  <dcterms:created xsi:type="dcterms:W3CDTF">2025-06-01T15:44:30Z</dcterms:created>
  <dcterms:modified xsi:type="dcterms:W3CDTF">2025-06-01T16:24:36Z</dcterms:modified>
</cp:coreProperties>
</file>

<file path=docProps/thumbnail.jpeg>
</file>